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64" r:id="rId14"/>
    <p:sldId id="265" r:id="rId15"/>
    <p:sldId id="271" r:id="rId16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1828433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365686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457108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5485303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CDE"/>
          </a:solidFill>
        </a:fill>
      </a:tcStyle>
    </a:wholeTbl>
    <a:band2H>
      <a:tcTxStyle/>
      <a:tcStyle>
        <a:tcBdr/>
        <a:fill>
          <a:solidFill>
            <a:srgbClr val="EEEEEF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CEC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7F7F7F">
              <a:alpha val="20000"/>
            </a:srgbClr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Lato Light"/>
          <a:ea typeface="Lato Light"/>
          <a:cs typeface="Lato Light"/>
        </a:font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24" d="100"/>
          <a:sy n="24" d="100"/>
        </p:scale>
        <p:origin x="224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6" latinLnBrk="0">
      <a:defRPr sz="2400">
        <a:latin typeface="+mj-lt"/>
        <a:ea typeface="+mj-ea"/>
        <a:cs typeface="+mj-cs"/>
        <a:sym typeface="Calibri Light"/>
      </a:defRPr>
    </a:lvl1pPr>
    <a:lvl2pPr indent="228600" defTabSz="914216" latinLnBrk="0">
      <a:defRPr sz="2400">
        <a:latin typeface="+mj-lt"/>
        <a:ea typeface="+mj-ea"/>
        <a:cs typeface="+mj-cs"/>
        <a:sym typeface="Calibri Light"/>
      </a:defRPr>
    </a:lvl2pPr>
    <a:lvl3pPr indent="457200" defTabSz="914216" latinLnBrk="0">
      <a:defRPr sz="2400">
        <a:latin typeface="+mj-lt"/>
        <a:ea typeface="+mj-ea"/>
        <a:cs typeface="+mj-cs"/>
        <a:sym typeface="Calibri Light"/>
      </a:defRPr>
    </a:lvl3pPr>
    <a:lvl4pPr indent="685800" defTabSz="914216" latinLnBrk="0">
      <a:defRPr sz="2400">
        <a:latin typeface="+mj-lt"/>
        <a:ea typeface="+mj-ea"/>
        <a:cs typeface="+mj-cs"/>
        <a:sym typeface="Calibri Light"/>
      </a:defRPr>
    </a:lvl4pPr>
    <a:lvl5pPr indent="914400" defTabSz="914216" latinLnBrk="0">
      <a:defRPr sz="2400">
        <a:latin typeface="+mj-lt"/>
        <a:ea typeface="+mj-ea"/>
        <a:cs typeface="+mj-cs"/>
        <a:sym typeface="Calibri Light"/>
      </a:defRPr>
    </a:lvl5pPr>
    <a:lvl6pPr indent="1143000" defTabSz="914216" latinLnBrk="0">
      <a:defRPr sz="2400">
        <a:latin typeface="+mj-lt"/>
        <a:ea typeface="+mj-ea"/>
        <a:cs typeface="+mj-cs"/>
        <a:sym typeface="Calibri Light"/>
      </a:defRPr>
    </a:lvl6pPr>
    <a:lvl7pPr indent="1371600" defTabSz="914216" latinLnBrk="0">
      <a:defRPr sz="2400">
        <a:latin typeface="+mj-lt"/>
        <a:ea typeface="+mj-ea"/>
        <a:cs typeface="+mj-cs"/>
        <a:sym typeface="Calibri Light"/>
      </a:defRPr>
    </a:lvl7pPr>
    <a:lvl8pPr indent="1600200" defTabSz="914216" latinLnBrk="0">
      <a:defRPr sz="2400">
        <a:latin typeface="+mj-lt"/>
        <a:ea typeface="+mj-ea"/>
        <a:cs typeface="+mj-cs"/>
        <a:sym typeface="Calibri Light"/>
      </a:defRPr>
    </a:lvl8pPr>
    <a:lvl9pPr indent="1828800" defTabSz="914216" latinLnBrk="0">
      <a:defRPr sz="2400">
        <a:latin typeface="+mj-lt"/>
        <a:ea typeface="+mj-ea"/>
        <a:cs typeface="+mj-cs"/>
        <a:sym typeface="Calibri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change the image behind the Mock up.</a:t>
            </a:r>
          </a:p>
          <a:p>
            <a:r>
              <a:t>Select the layer - &gt; Right Click -&gt; Send to Back -&gt; Delete the image -&gt; Drag &amp; Drop your Own Picture -&gt; Send to Back (again)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change the image behind the Mock up.</a:t>
            </a:r>
          </a:p>
          <a:p>
            <a:r>
              <a:t>Select the layer - &gt; Right Click -&gt; Send to Back -&gt; Delete the image -&gt; Drag &amp; Drop your Own Picture -&gt; Send to Back (again)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change the image behind the Mock up.</a:t>
            </a:r>
          </a:p>
          <a:p>
            <a:r>
              <a:t>Select the layer - &gt; Right Click -&gt; Send to Back -&gt; Delete the image -&gt; Drag &amp; Drop your Own Picture -&gt; Send to Back (again)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change the image behind the Mock up.</a:t>
            </a:r>
          </a:p>
          <a:p>
            <a:r>
              <a:t>Select the layer - &gt; Right Click -&gt; Send to Back -&gt; Delete the image -&gt; Drag &amp; Drop your Own Picture -&gt; Send to Back (again)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change the image behind the Mock up.</a:t>
            </a:r>
          </a:p>
          <a:p>
            <a:r>
              <a:t>Select the layer - &gt; Right Click -&gt; Send to Back -&gt; Delete the image -&gt; Drag &amp; Drop your Own Picture -&gt; Send to Back (again)</a:t>
            </a:r>
          </a:p>
        </p:txBody>
      </p:sp>
    </p:spTree>
    <p:extLst>
      <p:ext uri="{BB962C8B-B14F-4D97-AF65-F5344CB8AC3E}">
        <p14:creationId xmlns:p14="http://schemas.microsoft.com/office/powerpoint/2010/main" val="2217479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change the image behind the Mock up.</a:t>
            </a:r>
          </a:p>
          <a:p>
            <a:r>
              <a:t>Select the layer - &gt; Right Click -&gt; Send to Back -&gt; Delete the image -&gt; Drag &amp; Drop your Own Picture -&gt; Send to Back (again)</a:t>
            </a:r>
          </a:p>
        </p:txBody>
      </p:sp>
    </p:spTree>
    <p:extLst>
      <p:ext uri="{BB962C8B-B14F-4D97-AF65-F5344CB8AC3E}">
        <p14:creationId xmlns:p14="http://schemas.microsoft.com/office/powerpoint/2010/main" val="366947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0" marR="0" indent="0" algn="l" defTabSz="182843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titleStyle>
    <p:bodyStyle>
      <a:lvl1pPr marL="0" marR="0" indent="0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1pPr>
      <a:lvl2pPr marL="0" marR="0" indent="914216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2pPr>
      <a:lvl3pPr marL="0" marR="0" indent="1828433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3pPr>
      <a:lvl4pPr marL="0" marR="0" indent="2742651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4pPr>
      <a:lvl5pPr marL="0" marR="0" indent="3656867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5pPr>
      <a:lvl6pPr marL="5180563" marR="0" indent="-609478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8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6pPr>
      <a:lvl7pPr marL="6094780" marR="0" indent="-609478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8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7pPr>
      <a:lvl8pPr marL="7008997" marR="0" indent="-609478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8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8pPr>
      <a:lvl9pPr marL="7923215" marR="0" indent="-609479" algn="l" defTabSz="182843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800" b="0" i="0" u="none" strike="noStrike" cap="none" spc="0" baseline="0">
          <a:solidFill>
            <a:srgbClr val="7F7F7F"/>
          </a:solidFill>
          <a:uFillTx/>
          <a:latin typeface="Montserrat Hairline"/>
          <a:ea typeface="Montserrat Hairline"/>
          <a:cs typeface="Montserrat Hairline"/>
          <a:sym typeface="Montserrat Hairline"/>
        </a:defRPr>
      </a:lvl9pPr>
    </p:bodyStyle>
    <p:otherStyle>
      <a:lvl1pPr marL="0" marR="0" indent="0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914216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1828433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2742651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3656867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4571086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5485303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6399519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7313737" algn="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ML"/>
          <p:cNvSpPr txBox="1"/>
          <p:nvPr/>
        </p:nvSpPr>
        <p:spPr>
          <a:xfrm>
            <a:off x="-696506" y="911157"/>
            <a:ext cx="25792432" cy="435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0" b="1" spc="338">
                <a:solidFill>
                  <a:srgbClr val="F7F7F7"/>
                </a:solidFill>
              </a:defRPr>
            </a:lvl1pPr>
          </a:lstStyle>
          <a:p>
            <a:r>
              <a:t>NAML</a:t>
            </a:r>
          </a:p>
        </p:txBody>
      </p:sp>
      <p:sp>
        <p:nvSpPr>
          <p:cNvPr id="21" name="Credit Card Fraud Detection"/>
          <p:cNvSpPr txBox="1"/>
          <p:nvPr/>
        </p:nvSpPr>
        <p:spPr>
          <a:xfrm>
            <a:off x="5257980" y="2817670"/>
            <a:ext cx="13883460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0" b="1" spc="251">
                <a:solidFill>
                  <a:srgbClr val="000000"/>
                </a:solidFill>
              </a:defRPr>
            </a:lvl1pPr>
          </a:lstStyle>
          <a:p>
            <a:r>
              <a:t>Credit Card Fraud Detection</a:t>
            </a:r>
          </a:p>
        </p:txBody>
      </p:sp>
      <p:sp>
        <p:nvSpPr>
          <p:cNvPr id="22" name="Filippo Lazzati - Margherita Musumeci…"/>
          <p:cNvSpPr txBox="1"/>
          <p:nvPr/>
        </p:nvSpPr>
        <p:spPr>
          <a:xfrm>
            <a:off x="7211345" y="9233145"/>
            <a:ext cx="9976729" cy="2003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400" baseline="-25000"/>
            </a:pPr>
            <a:r>
              <a:t>Filippo Lazzati - Margherita Musumeci</a:t>
            </a:r>
          </a:p>
          <a:p>
            <a:pPr algn="ctr">
              <a:defRPr sz="5400" baseline="-25000"/>
            </a:pPr>
            <a:r>
              <a:t>04 - 02 - 2022</a:t>
            </a:r>
          </a:p>
        </p:txBody>
      </p:sp>
      <p:pic>
        <p:nvPicPr>
          <p:cNvPr id="23" name="credit-card.png" descr="credit-c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212" y="6322735"/>
            <a:ext cx="2544786" cy="2544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Loss"/>
          <p:cNvSpPr txBox="1"/>
          <p:nvPr/>
        </p:nvSpPr>
        <p:spPr>
          <a:xfrm>
            <a:off x="3503400" y="1370417"/>
            <a:ext cx="19302812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rPr lang="it-IT" dirty="0"/>
              <a:t>Lazy training</a:t>
            </a:r>
            <a:endParaRPr dirty="0"/>
          </a:p>
        </p:txBody>
      </p:sp>
      <p:sp>
        <p:nvSpPr>
          <p:cNvPr id="67" name="Loss"/>
          <p:cNvSpPr txBox="1"/>
          <p:nvPr/>
        </p:nvSpPr>
        <p:spPr>
          <a:xfrm>
            <a:off x="2018427" y="2525734"/>
            <a:ext cx="21517344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Lazy training</a:t>
            </a:r>
            <a:endParaRPr dirty="0"/>
          </a:p>
        </p:txBody>
      </p:sp>
      <p:sp>
        <p:nvSpPr>
          <p:cNvPr id="68" name="LOGISTIC REGRESSION"/>
          <p:cNvSpPr txBox="1"/>
          <p:nvPr/>
        </p:nvSpPr>
        <p:spPr>
          <a:xfrm>
            <a:off x="2141782" y="1611206"/>
            <a:ext cx="618706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6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K-NEAREST NEIGHBOURS</a:t>
            </a:r>
            <a:endParaRPr dirty="0"/>
          </a:p>
        </p:txBody>
      </p:sp>
      <p:sp>
        <p:nvSpPr>
          <p:cNvPr id="69" name="The loss function can be found by applying the maximum likelihood method to p(y|x, w), and then negate the obtained log-likelihood function in order to have a loss function to minimize:"/>
          <p:cNvSpPr txBox="1"/>
          <p:nvPr/>
        </p:nvSpPr>
        <p:spPr>
          <a:xfrm>
            <a:off x="2214014" y="5225861"/>
            <a:ext cx="19144938" cy="140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3000"/>
            </a:pPr>
            <a:r>
              <a:rPr lang="it-IT" dirty="0"/>
              <a:t>K-Nearest neighbours does not learn anything. It simply exploits the entire training set to perform a prediction.</a:t>
            </a:r>
            <a:endParaRPr dirty="0"/>
          </a:p>
          <a:p>
            <a:pPr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232BF-A4E5-4BD4-8F8B-B27C00C3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300" y="6711426"/>
            <a:ext cx="9999923" cy="926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2F254-843A-4D60-AB87-00CE67FFE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300" y="8267276"/>
            <a:ext cx="11684113" cy="926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85EDB-54BF-46EB-BF24-E6AE073D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449" y="10309412"/>
            <a:ext cx="15251657" cy="6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26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ogistic Regre"/>
          <p:cNvSpPr txBox="1"/>
          <p:nvPr/>
        </p:nvSpPr>
        <p:spPr>
          <a:xfrm>
            <a:off x="2653186" y="730336"/>
            <a:ext cx="24660122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rPr lang="it-IT" dirty="0"/>
              <a:t>Na</a:t>
            </a:r>
            <a:r>
              <a:rPr lang="en-US" dirty="0"/>
              <a:t>ï</a:t>
            </a:r>
            <a:r>
              <a:rPr lang="it-IT" dirty="0"/>
              <a:t>ve Bayes</a:t>
            </a:r>
            <a:endParaRPr dirty="0"/>
          </a:p>
        </p:txBody>
      </p:sp>
      <p:sp>
        <p:nvSpPr>
          <p:cNvPr id="55" name="Logistic Regression"/>
          <p:cNvSpPr txBox="1"/>
          <p:nvPr/>
        </p:nvSpPr>
        <p:spPr>
          <a:xfrm>
            <a:off x="2924279" y="2284608"/>
            <a:ext cx="19236474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Naïve Bayes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4AC04-C812-48F6-A8F2-5042357D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53" y="6858000"/>
            <a:ext cx="16516459" cy="19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907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Loss"/>
          <p:cNvSpPr txBox="1"/>
          <p:nvPr/>
        </p:nvSpPr>
        <p:spPr>
          <a:xfrm>
            <a:off x="3503400" y="1370417"/>
            <a:ext cx="20593729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rPr lang="it-IT" dirty="0"/>
              <a:t>Asuumptions</a:t>
            </a:r>
            <a:endParaRPr dirty="0"/>
          </a:p>
        </p:txBody>
      </p:sp>
      <p:sp>
        <p:nvSpPr>
          <p:cNvPr id="67" name="Loss"/>
          <p:cNvSpPr txBox="1"/>
          <p:nvPr/>
        </p:nvSpPr>
        <p:spPr>
          <a:xfrm>
            <a:off x="2018427" y="2525734"/>
            <a:ext cx="21517344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Assumptions</a:t>
            </a:r>
            <a:endParaRPr dirty="0"/>
          </a:p>
        </p:txBody>
      </p:sp>
      <p:sp>
        <p:nvSpPr>
          <p:cNvPr id="68" name="LOGISTIC REGRESSION"/>
          <p:cNvSpPr txBox="1"/>
          <p:nvPr/>
        </p:nvSpPr>
        <p:spPr>
          <a:xfrm>
            <a:off x="2141782" y="1611206"/>
            <a:ext cx="618706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6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Na</a:t>
            </a:r>
            <a:r>
              <a:rPr lang="en-US" dirty="0"/>
              <a:t>ï</a:t>
            </a:r>
            <a:r>
              <a:rPr lang="it-IT" dirty="0"/>
              <a:t>ve Bayes</a:t>
            </a:r>
            <a:endParaRPr dirty="0"/>
          </a:p>
        </p:txBody>
      </p:sp>
      <p:sp>
        <p:nvSpPr>
          <p:cNvPr id="69" name="The loss function can be found by applying the maximum likelihood method to p(y|x, w), and then negate the obtained log-likelihood function in order to have a loss function to minimize:"/>
          <p:cNvSpPr txBox="1"/>
          <p:nvPr/>
        </p:nvSpPr>
        <p:spPr>
          <a:xfrm>
            <a:off x="2214014" y="5225861"/>
            <a:ext cx="19144938" cy="69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3000"/>
            </a:pPr>
            <a:r>
              <a:rPr lang="it-IT" dirty="0"/>
              <a:t>Na</a:t>
            </a:r>
            <a:r>
              <a:rPr lang="en-US" dirty="0" err="1"/>
              <a:t>ïve</a:t>
            </a:r>
            <a:r>
              <a:rPr lang="en-US" dirty="0"/>
              <a:t> Bayes algorithm allows to apply the Bayes theorem under a set of assumptions: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4D892-BF33-4132-A42F-A096C565C594}"/>
              </a:ext>
            </a:extLst>
          </p:cNvPr>
          <p:cNvSpPr txBox="1"/>
          <p:nvPr/>
        </p:nvSpPr>
        <p:spPr>
          <a:xfrm>
            <a:off x="2725271" y="7326733"/>
            <a:ext cx="1703294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>
                <a:latin typeface="Algerian" panose="04020705040A02060702" pitchFamily="82" charset="0"/>
              </a:defRPr>
            </a:lvl1pPr>
          </a:lstStyle>
          <a:p>
            <a:r>
              <a:rPr lang="en-US" dirty="0"/>
              <a:t>1) the features x1, x2, ..., </a:t>
            </a:r>
            <a:r>
              <a:rPr lang="en-US" dirty="0" err="1"/>
              <a:t>xn</a:t>
            </a:r>
            <a:r>
              <a:rPr lang="en-US" dirty="0"/>
              <a:t> are independent of each other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C3C65-252F-42DE-AABE-9D1C0DDF63D0}"/>
              </a:ext>
            </a:extLst>
          </p:cNvPr>
          <p:cNvSpPr txBox="1"/>
          <p:nvPr/>
        </p:nvSpPr>
        <p:spPr>
          <a:xfrm>
            <a:off x="2725271" y="8849614"/>
            <a:ext cx="1613647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u="none" strike="noStrike" baseline="0" dirty="0">
                <a:latin typeface="Algerian" panose="04020705040A02060702" pitchFamily="82" charset="0"/>
              </a:rPr>
              <a:t>2) the distribution of each p(</a:t>
            </a:r>
            <a:r>
              <a:rPr lang="en-US" b="0" i="0" u="none" strike="noStrike" baseline="0" dirty="0" err="1">
                <a:latin typeface="Algerian" panose="04020705040A02060702" pitchFamily="82" charset="0"/>
              </a:rPr>
              <a:t>xj</a:t>
            </a:r>
            <a:r>
              <a:rPr lang="en-US" b="0" i="0" u="none" strike="noStrike" baseline="0" dirty="0">
                <a:latin typeface="Algerian" panose="04020705040A02060702" pitchFamily="82" charset="0"/>
              </a:rPr>
              <a:t> |</a:t>
            </a:r>
            <a:r>
              <a:rPr lang="en-US" b="0" i="0" u="none" strike="noStrike" baseline="0" dirty="0" err="1">
                <a:latin typeface="Algerian" panose="04020705040A02060702" pitchFamily="82" charset="0"/>
              </a:rPr>
              <a:t>yi</a:t>
            </a:r>
            <a:r>
              <a:rPr lang="en-US" b="0" i="0" u="none" strike="noStrike" baseline="0" dirty="0">
                <a:latin typeface="Algerian" panose="04020705040A02060702" pitchFamily="82" charset="0"/>
              </a:rPr>
              <a:t>) is known</a:t>
            </a:r>
            <a:endParaRPr kumimoji="0" lang="it-IT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lgerian" panose="04020705040A02060702" pitchFamily="82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6717138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ummary_plot.png" descr="summary_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13" y="5385439"/>
            <a:ext cx="23190590" cy="791105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Performances"/>
          <p:cNvSpPr txBox="1"/>
          <p:nvPr/>
        </p:nvSpPr>
        <p:spPr>
          <a:xfrm>
            <a:off x="2747430" y="1138937"/>
            <a:ext cx="21981830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rPr dirty="0"/>
              <a:t>Performances </a:t>
            </a:r>
          </a:p>
        </p:txBody>
      </p:sp>
      <p:sp>
        <p:nvSpPr>
          <p:cNvPr id="85" name="Performances Evaluation"/>
          <p:cNvSpPr txBox="1"/>
          <p:nvPr/>
        </p:nvSpPr>
        <p:spPr>
          <a:xfrm>
            <a:off x="1864622" y="2494973"/>
            <a:ext cx="21517343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0" b="1">
                <a:solidFill>
                  <a:srgbClr val="000000"/>
                </a:solidFill>
              </a:defRPr>
            </a:lvl1pPr>
          </a:lstStyle>
          <a:p>
            <a:r>
              <a:t>Performances Evaluation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aggruppa"/>
          <p:cNvSpPr txBox="1"/>
          <p:nvPr/>
        </p:nvSpPr>
        <p:spPr>
          <a:xfrm>
            <a:off x="2350458" y="7979516"/>
            <a:ext cx="9534719" cy="4950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marL="401052" indent="-401052">
              <a:lnSpc>
                <a:spcPct val="150000"/>
              </a:lnSpc>
              <a:buSzPct val="100000"/>
              <a:buAutoNum type="arabicPeriod"/>
              <a:defRPr sz="3500"/>
            </a:pPr>
            <a:r>
              <a:rPr dirty="0"/>
              <a:t> One-hot representation </a:t>
            </a:r>
          </a:p>
          <a:p>
            <a:pPr marL="401052" indent="-401052">
              <a:lnSpc>
                <a:spcPct val="150000"/>
              </a:lnSpc>
              <a:buSzPct val="100000"/>
              <a:buAutoNum type="arabicPeriod"/>
              <a:defRPr sz="3500"/>
            </a:pPr>
            <a:r>
              <a:rPr dirty="0"/>
              <a:t> Xavier Uniform initialization </a:t>
            </a:r>
          </a:p>
          <a:p>
            <a:pPr marL="401052" indent="-401052">
              <a:lnSpc>
                <a:spcPct val="150000"/>
              </a:lnSpc>
              <a:buSzPct val="100000"/>
              <a:buAutoNum type="arabicPeriod"/>
              <a:defRPr sz="3500"/>
            </a:pPr>
            <a:r>
              <a:rPr dirty="0"/>
              <a:t> Tanh + SoftMax activation functions</a:t>
            </a:r>
          </a:p>
          <a:p>
            <a:pPr marL="401052" indent="-401052">
              <a:lnSpc>
                <a:spcPct val="150000"/>
              </a:lnSpc>
              <a:buSzPct val="100000"/>
              <a:buAutoNum type="arabicPeriod"/>
              <a:defRPr sz="3500"/>
            </a:pPr>
            <a:r>
              <a:rPr dirty="0"/>
              <a:t> Cross Entropy as loss function </a:t>
            </a:r>
          </a:p>
          <a:p>
            <a:pPr marL="401052" indent="-401052">
              <a:lnSpc>
                <a:spcPct val="150000"/>
              </a:lnSpc>
              <a:buSzPct val="100000"/>
              <a:buAutoNum type="arabicPeriod"/>
              <a:defRPr sz="3500"/>
            </a:pPr>
            <a:r>
              <a:rPr dirty="0"/>
              <a:t> Root Mean Squared Propagation for training</a:t>
            </a:r>
          </a:p>
        </p:txBody>
      </p:sp>
      <p:grpSp>
        <p:nvGrpSpPr>
          <p:cNvPr id="93" name="Raggruppa"/>
          <p:cNvGrpSpPr/>
          <p:nvPr/>
        </p:nvGrpSpPr>
        <p:grpSpPr>
          <a:xfrm>
            <a:off x="963816" y="2227541"/>
            <a:ext cx="23061273" cy="4085724"/>
            <a:chOff x="0" y="0"/>
            <a:chExt cx="23061271" cy="4085723"/>
          </a:xfrm>
        </p:grpSpPr>
        <p:sp>
          <p:nvSpPr>
            <p:cNvPr id="88" name="Artificial Neural…"/>
            <p:cNvSpPr/>
            <p:nvPr/>
          </p:nvSpPr>
          <p:spPr>
            <a:xfrm>
              <a:off x="11664234" y="0"/>
              <a:ext cx="1139703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8800" b="1">
                  <a:solidFill>
                    <a:srgbClr val="000000"/>
                  </a:solidFill>
                </a:defRPr>
              </a:pPr>
              <a:r>
                <a:rPr dirty="0"/>
                <a:t>Artificial Neural </a:t>
              </a:r>
            </a:p>
            <a:p>
              <a:pPr algn="ctr">
                <a:defRPr sz="8800" b="1">
                  <a:solidFill>
                    <a:srgbClr val="000000"/>
                  </a:solidFill>
                </a:defRPr>
              </a:pPr>
              <a:r>
                <a:rPr dirty="0"/>
                <a:t>Network</a:t>
              </a:r>
            </a:p>
          </p:txBody>
        </p:sp>
        <p:sp>
          <p:nvSpPr>
            <p:cNvPr id="89" name="30"/>
            <p:cNvSpPr/>
            <p:nvPr/>
          </p:nvSpPr>
          <p:spPr>
            <a:xfrm>
              <a:off x="0" y="4085723"/>
              <a:ext cx="179939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400" spc="600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30</a:t>
              </a:r>
            </a:p>
          </p:txBody>
        </p:sp>
        <p:sp>
          <p:nvSpPr>
            <p:cNvPr id="90" name="20"/>
            <p:cNvSpPr/>
            <p:nvPr/>
          </p:nvSpPr>
          <p:spPr>
            <a:xfrm>
              <a:off x="2987787" y="4059751"/>
              <a:ext cx="17993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400" spc="600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20</a:t>
              </a:r>
            </a:p>
          </p:txBody>
        </p:sp>
        <p:sp>
          <p:nvSpPr>
            <p:cNvPr id="91" name="10"/>
            <p:cNvSpPr/>
            <p:nvPr/>
          </p:nvSpPr>
          <p:spPr>
            <a:xfrm>
              <a:off x="6467753" y="4059751"/>
              <a:ext cx="17993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400" spc="600">
                  <a:solidFill>
                    <a:srgbClr val="000000"/>
                  </a:solidFill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92" name="2"/>
            <p:cNvSpPr/>
            <p:nvPr/>
          </p:nvSpPr>
          <p:spPr>
            <a:xfrm>
              <a:off x="9486302" y="4059751"/>
              <a:ext cx="179939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400" spc="600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pic>
        <p:nvPicPr>
          <p:cNvPr id="94" name="Immagine" descr="Immagine"/>
          <p:cNvPicPr>
            <a:picLocks noChangeAspect="1"/>
          </p:cNvPicPr>
          <p:nvPr/>
        </p:nvPicPr>
        <p:blipFill rotWithShape="1">
          <a:blip r:embed="rId2"/>
          <a:srcRect b="7318"/>
          <a:stretch/>
        </p:blipFill>
        <p:spPr>
          <a:xfrm>
            <a:off x="833034" y="481551"/>
            <a:ext cx="11786670" cy="5462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Schermata 2022-02-03 alle 00.14.52.png" descr="Schermata 2022-02-03 alle 00.14.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650" y="7979516"/>
            <a:ext cx="8283839" cy="4950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ogistic Regre"/>
          <p:cNvSpPr txBox="1"/>
          <p:nvPr/>
        </p:nvSpPr>
        <p:spPr>
          <a:xfrm>
            <a:off x="2348386" y="815213"/>
            <a:ext cx="24660122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rPr lang="it-IT" dirty="0"/>
              <a:t>K-fold cross-va</a:t>
            </a:r>
            <a:endParaRPr dirty="0"/>
          </a:p>
        </p:txBody>
      </p:sp>
      <p:sp>
        <p:nvSpPr>
          <p:cNvPr id="55" name="Logistic Regression"/>
          <p:cNvSpPr txBox="1"/>
          <p:nvPr/>
        </p:nvSpPr>
        <p:spPr>
          <a:xfrm>
            <a:off x="2924279" y="2284608"/>
            <a:ext cx="19236474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K-fold cross-validation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4DC136B-743F-47A0-9D38-03D227C9D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453" y="6857999"/>
            <a:ext cx="5675855" cy="266055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E8EC19D-D0C3-438A-AD6E-3575A1DE0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42" y="6858000"/>
            <a:ext cx="5599839" cy="2660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F7FE2-E0A4-4638-9925-86187D8C57BB}"/>
              </a:ext>
            </a:extLst>
          </p:cNvPr>
          <p:cNvSpPr txBox="1"/>
          <p:nvPr/>
        </p:nvSpPr>
        <p:spPr>
          <a:xfrm>
            <a:off x="15046103" y="5860471"/>
            <a:ext cx="114748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600" b="0" i="0" u="none" strike="noStrike" cap="none" spc="0" normalizeH="0" baseline="0" dirty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2385E-0FE8-4C68-BA4B-131C5EFCDB36}"/>
              </a:ext>
            </a:extLst>
          </p:cNvPr>
          <p:cNvSpPr txBox="1"/>
          <p:nvPr/>
        </p:nvSpPr>
        <p:spPr>
          <a:xfrm>
            <a:off x="6499412" y="5884106"/>
            <a:ext cx="114748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600" b="0" i="0" u="none" strike="noStrike" cap="none" spc="0" normalizeH="0" baseline="0" dirty="0">
                <a:ln>
                  <a:noFill/>
                </a:ln>
                <a:solidFill>
                  <a:srgbClr val="7F7F7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14117571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urpose"/>
          <p:cNvSpPr txBox="1"/>
          <p:nvPr/>
        </p:nvSpPr>
        <p:spPr>
          <a:xfrm>
            <a:off x="3503400" y="1370417"/>
            <a:ext cx="16339079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t>Purpose</a:t>
            </a:r>
          </a:p>
        </p:txBody>
      </p:sp>
      <p:sp>
        <p:nvSpPr>
          <p:cNvPr id="26" name="Purpose"/>
          <p:cNvSpPr txBox="1"/>
          <p:nvPr/>
        </p:nvSpPr>
        <p:spPr>
          <a:xfrm>
            <a:off x="2924280" y="2924688"/>
            <a:ext cx="17680200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t>Purpose</a:t>
            </a:r>
          </a:p>
        </p:txBody>
      </p:sp>
      <p:sp>
        <p:nvSpPr>
          <p:cNvPr id="27" name="WHY?"/>
          <p:cNvSpPr txBox="1"/>
          <p:nvPr/>
        </p:nvSpPr>
        <p:spPr>
          <a:xfrm>
            <a:off x="2924281" y="5719055"/>
            <a:ext cx="61870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 spc="600">
                <a:solidFill>
                  <a:srgbClr val="000000"/>
                </a:solidFill>
              </a:defRPr>
            </a:lvl1pPr>
          </a:lstStyle>
          <a:p>
            <a:r>
              <a:t>WHY?</a:t>
            </a:r>
          </a:p>
        </p:txBody>
      </p:sp>
      <p:sp>
        <p:nvSpPr>
          <p:cNvPr id="28" name="It is important that credit card companies are able to recognise fraudulent credit card transactions so that customers are not charged for items that they did not purchase."/>
          <p:cNvSpPr txBox="1"/>
          <p:nvPr/>
        </p:nvSpPr>
        <p:spPr>
          <a:xfrm>
            <a:off x="2924281" y="6858000"/>
            <a:ext cx="7061931" cy="3977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000"/>
            </a:lvl1pPr>
          </a:lstStyle>
          <a:p>
            <a:r>
              <a:t>It is important that credit card companies are able to recognise fraudulent credit card transactions so that customers are not charged for items that they did not purchase.</a:t>
            </a:r>
          </a:p>
        </p:txBody>
      </p:sp>
      <p:sp>
        <p:nvSpPr>
          <p:cNvPr id="29" name="WHAT ?"/>
          <p:cNvSpPr txBox="1"/>
          <p:nvPr/>
        </p:nvSpPr>
        <p:spPr>
          <a:xfrm>
            <a:off x="11227033" y="5719055"/>
            <a:ext cx="61870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 spc="600">
                <a:solidFill>
                  <a:srgbClr val="000000"/>
                </a:solidFill>
              </a:defRPr>
            </a:lvl1pPr>
          </a:lstStyle>
          <a:p>
            <a:r>
              <a:t>WHAT ?</a:t>
            </a:r>
          </a:p>
        </p:txBody>
      </p:sp>
      <p:sp>
        <p:nvSpPr>
          <p:cNvPr id="30" name="The information of transactions made by credit cards in September 2013 by European cardholders…"/>
          <p:cNvSpPr txBox="1"/>
          <p:nvPr/>
        </p:nvSpPr>
        <p:spPr>
          <a:xfrm>
            <a:off x="11227033" y="6858000"/>
            <a:ext cx="7061931" cy="6047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3000"/>
            </a:pPr>
            <a:r>
              <a:t>The information of transactions made by credit cards in September 2013 by European cardholders </a:t>
            </a:r>
          </a:p>
          <a:p>
            <a:pPr>
              <a:lnSpc>
                <a:spcPct val="150000"/>
              </a:lnSpc>
              <a:defRPr sz="3000"/>
            </a:pPr>
            <a:r>
              <a:t>has to be analysed exploiting three methods: </a:t>
            </a:r>
          </a:p>
          <a:p>
            <a:pPr>
              <a:lnSpc>
                <a:spcPct val="150000"/>
              </a:lnSpc>
              <a:defRPr sz="3000"/>
            </a:pPr>
            <a:r>
              <a:t>• Logistic Regression; </a:t>
            </a:r>
          </a:p>
          <a:p>
            <a:pPr>
              <a:lnSpc>
                <a:spcPct val="150000"/>
              </a:lnSpc>
              <a:defRPr sz="3000"/>
            </a:pPr>
            <a:r>
              <a:t>• KNN (k-nearest neighbours); </a:t>
            </a:r>
          </a:p>
          <a:p>
            <a:pPr>
              <a:lnSpc>
                <a:spcPct val="150000"/>
              </a:lnSpc>
              <a:defRPr sz="3000"/>
            </a:pPr>
            <a:r>
              <a:t>• Naive Bayes.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aset"/>
          <p:cNvSpPr txBox="1"/>
          <p:nvPr/>
        </p:nvSpPr>
        <p:spPr>
          <a:xfrm>
            <a:off x="3503399" y="1370417"/>
            <a:ext cx="24141962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t>Dataset</a:t>
            </a:r>
          </a:p>
        </p:txBody>
      </p:sp>
      <p:sp>
        <p:nvSpPr>
          <p:cNvPr id="33" name="Dataset"/>
          <p:cNvSpPr txBox="1"/>
          <p:nvPr/>
        </p:nvSpPr>
        <p:spPr>
          <a:xfrm>
            <a:off x="3504529" y="2924688"/>
            <a:ext cx="10974401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500" b="1">
                <a:solidFill>
                  <a:srgbClr val="000000"/>
                </a:solidFill>
              </a:defRPr>
            </a:lvl1pPr>
          </a:lstStyle>
          <a:p>
            <a:r>
              <a:t>Dataset</a:t>
            </a:r>
          </a:p>
        </p:txBody>
      </p:sp>
      <p:graphicFrame>
        <p:nvGraphicFramePr>
          <p:cNvPr id="34" name="Tabella"/>
          <p:cNvGraphicFramePr/>
          <p:nvPr/>
        </p:nvGraphicFramePr>
        <p:xfrm>
          <a:off x="4532184" y="6330651"/>
          <a:ext cx="15306928" cy="54857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234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9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3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8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244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9714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Lato Light"/>
                        </a:rPr>
                        <a:t>Time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Lato Light"/>
                        </a:rPr>
                        <a:t>V1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Lato Light"/>
                        </a:rPr>
                        <a:t>V2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Lato Light"/>
                        </a:rPr>
                        <a:t>…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Lato Light"/>
                        </a:rPr>
                        <a:t>V28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Lato Light"/>
                        </a:rPr>
                        <a:t>Amount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Lato Light"/>
                        </a:rPr>
                        <a:t>Class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147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147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147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147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eprocessing"/>
          <p:cNvSpPr txBox="1"/>
          <p:nvPr/>
        </p:nvSpPr>
        <p:spPr>
          <a:xfrm>
            <a:off x="2549803" y="618359"/>
            <a:ext cx="24141962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t>Preprocessing</a:t>
            </a:r>
          </a:p>
        </p:txBody>
      </p:sp>
      <p:sp>
        <p:nvSpPr>
          <p:cNvPr id="37" name="NORMALIZE"/>
          <p:cNvSpPr txBox="1"/>
          <p:nvPr/>
        </p:nvSpPr>
        <p:spPr>
          <a:xfrm>
            <a:off x="1369887" y="6583680"/>
            <a:ext cx="322599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750">
                <a:solidFill>
                  <a:srgbClr val="000000"/>
                </a:solidFill>
              </a:defRPr>
            </a:lvl1pPr>
          </a:lstStyle>
          <a:p>
            <a:r>
              <a:t>NORMALIZE</a:t>
            </a:r>
          </a:p>
        </p:txBody>
      </p:sp>
      <p:sp>
        <p:nvSpPr>
          <p:cNvPr id="38" name="30%"/>
          <p:cNvSpPr txBox="1"/>
          <p:nvPr/>
        </p:nvSpPr>
        <p:spPr>
          <a:xfrm>
            <a:off x="13709710" y="8370022"/>
            <a:ext cx="1538091" cy="611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r">
              <a:lnSpc>
                <a:spcPts val="3300"/>
              </a:lnSpc>
              <a:defRPr sz="32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t>30%</a:t>
            </a:r>
          </a:p>
        </p:txBody>
      </p:sp>
      <p:sp>
        <p:nvSpPr>
          <p:cNvPr id="39" name="70%"/>
          <p:cNvSpPr txBox="1"/>
          <p:nvPr/>
        </p:nvSpPr>
        <p:spPr>
          <a:xfrm>
            <a:off x="13709710" y="8972616"/>
            <a:ext cx="1538091" cy="611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r">
              <a:lnSpc>
                <a:spcPts val="3300"/>
              </a:lnSpc>
              <a:defRPr sz="32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t>70%</a:t>
            </a:r>
          </a:p>
        </p:txBody>
      </p:sp>
      <p:sp>
        <p:nvSpPr>
          <p:cNvPr id="40" name="Preprocessing"/>
          <p:cNvSpPr txBox="1"/>
          <p:nvPr/>
        </p:nvSpPr>
        <p:spPr>
          <a:xfrm>
            <a:off x="1751398" y="1533148"/>
            <a:ext cx="14459580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t>Preprocessing</a:t>
            </a:r>
          </a:p>
        </p:txBody>
      </p:sp>
      <p:sp>
        <p:nvSpPr>
          <p:cNvPr id="41" name="Bilancia"/>
          <p:cNvSpPr/>
          <p:nvPr/>
        </p:nvSpPr>
        <p:spPr>
          <a:xfrm>
            <a:off x="1768141" y="8022275"/>
            <a:ext cx="2185025" cy="1909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0226" y="0"/>
                  <a:pt x="9760" y="531"/>
                  <a:pt x="9760" y="1187"/>
                </a:cubicBezTo>
                <a:cubicBezTo>
                  <a:pt x="9760" y="1611"/>
                  <a:pt x="9955" y="1983"/>
                  <a:pt x="10246" y="2193"/>
                </a:cubicBezTo>
                <a:lnTo>
                  <a:pt x="10246" y="2956"/>
                </a:lnTo>
                <a:cubicBezTo>
                  <a:pt x="9939" y="3110"/>
                  <a:pt x="9689" y="3387"/>
                  <a:pt x="9546" y="3734"/>
                </a:cubicBezTo>
                <a:lnTo>
                  <a:pt x="2528" y="3734"/>
                </a:lnTo>
                <a:lnTo>
                  <a:pt x="2528" y="4844"/>
                </a:lnTo>
                <a:lnTo>
                  <a:pt x="3409" y="4844"/>
                </a:lnTo>
                <a:lnTo>
                  <a:pt x="845" y="13979"/>
                </a:lnTo>
                <a:lnTo>
                  <a:pt x="0" y="13979"/>
                </a:lnTo>
                <a:cubicBezTo>
                  <a:pt x="713" y="15444"/>
                  <a:pt x="2079" y="16435"/>
                  <a:pt x="3648" y="16435"/>
                </a:cubicBezTo>
                <a:cubicBezTo>
                  <a:pt x="5218" y="16435"/>
                  <a:pt x="6585" y="15444"/>
                  <a:pt x="7298" y="13979"/>
                </a:cubicBezTo>
                <a:lnTo>
                  <a:pt x="6453" y="13979"/>
                </a:lnTo>
                <a:lnTo>
                  <a:pt x="3888" y="4844"/>
                </a:lnTo>
                <a:lnTo>
                  <a:pt x="9469" y="4844"/>
                </a:lnTo>
                <a:cubicBezTo>
                  <a:pt x="9583" y="5301"/>
                  <a:pt x="9872" y="5673"/>
                  <a:pt x="10246" y="5860"/>
                </a:cubicBezTo>
                <a:lnTo>
                  <a:pt x="10246" y="10137"/>
                </a:lnTo>
                <a:lnTo>
                  <a:pt x="9447" y="13379"/>
                </a:lnTo>
                <a:lnTo>
                  <a:pt x="9447" y="19963"/>
                </a:lnTo>
                <a:lnTo>
                  <a:pt x="6460" y="19963"/>
                </a:lnTo>
                <a:cubicBezTo>
                  <a:pt x="6276" y="19963"/>
                  <a:pt x="6111" y="20093"/>
                  <a:pt x="6046" y="20289"/>
                </a:cubicBezTo>
                <a:lnTo>
                  <a:pt x="5613" y="21600"/>
                </a:lnTo>
                <a:lnTo>
                  <a:pt x="15987" y="21600"/>
                </a:lnTo>
                <a:lnTo>
                  <a:pt x="15552" y="20289"/>
                </a:lnTo>
                <a:cubicBezTo>
                  <a:pt x="15487" y="20093"/>
                  <a:pt x="15322" y="19963"/>
                  <a:pt x="15139" y="19963"/>
                </a:cubicBezTo>
                <a:lnTo>
                  <a:pt x="12153" y="19963"/>
                </a:lnTo>
                <a:lnTo>
                  <a:pt x="12153" y="13379"/>
                </a:lnTo>
                <a:lnTo>
                  <a:pt x="11354" y="10139"/>
                </a:lnTo>
                <a:lnTo>
                  <a:pt x="11354" y="5860"/>
                </a:lnTo>
                <a:cubicBezTo>
                  <a:pt x="11728" y="5673"/>
                  <a:pt x="12016" y="5302"/>
                  <a:pt x="12130" y="4846"/>
                </a:cubicBezTo>
                <a:lnTo>
                  <a:pt x="17710" y="4846"/>
                </a:lnTo>
                <a:lnTo>
                  <a:pt x="15147" y="13979"/>
                </a:lnTo>
                <a:lnTo>
                  <a:pt x="14302" y="13979"/>
                </a:lnTo>
                <a:cubicBezTo>
                  <a:pt x="15015" y="15444"/>
                  <a:pt x="16380" y="16435"/>
                  <a:pt x="17950" y="16435"/>
                </a:cubicBezTo>
                <a:cubicBezTo>
                  <a:pt x="19519" y="16435"/>
                  <a:pt x="20887" y="15444"/>
                  <a:pt x="21600" y="13979"/>
                </a:cubicBezTo>
                <a:lnTo>
                  <a:pt x="20753" y="13979"/>
                </a:lnTo>
                <a:lnTo>
                  <a:pt x="18190" y="4844"/>
                </a:lnTo>
                <a:lnTo>
                  <a:pt x="19072" y="4844"/>
                </a:lnTo>
                <a:lnTo>
                  <a:pt x="19072" y="3734"/>
                </a:lnTo>
                <a:lnTo>
                  <a:pt x="12052" y="3734"/>
                </a:lnTo>
                <a:cubicBezTo>
                  <a:pt x="11909" y="3388"/>
                  <a:pt x="11661" y="3110"/>
                  <a:pt x="11354" y="2956"/>
                </a:cubicBezTo>
                <a:lnTo>
                  <a:pt x="11354" y="2193"/>
                </a:lnTo>
                <a:cubicBezTo>
                  <a:pt x="11645" y="1983"/>
                  <a:pt x="11838" y="1611"/>
                  <a:pt x="11838" y="1187"/>
                </a:cubicBezTo>
                <a:cubicBezTo>
                  <a:pt x="11838" y="531"/>
                  <a:pt x="11374" y="0"/>
                  <a:pt x="10800" y="0"/>
                </a:cubicBezTo>
                <a:close/>
                <a:moveTo>
                  <a:pt x="3486" y="5791"/>
                </a:moveTo>
                <a:lnTo>
                  <a:pt x="3486" y="13979"/>
                </a:lnTo>
                <a:lnTo>
                  <a:pt x="1188" y="13979"/>
                </a:lnTo>
                <a:lnTo>
                  <a:pt x="3486" y="5791"/>
                </a:lnTo>
                <a:close/>
                <a:moveTo>
                  <a:pt x="3812" y="5791"/>
                </a:moveTo>
                <a:lnTo>
                  <a:pt x="6110" y="13979"/>
                </a:lnTo>
                <a:lnTo>
                  <a:pt x="3812" y="13979"/>
                </a:lnTo>
                <a:lnTo>
                  <a:pt x="3812" y="5791"/>
                </a:lnTo>
                <a:close/>
                <a:moveTo>
                  <a:pt x="17788" y="5791"/>
                </a:moveTo>
                <a:lnTo>
                  <a:pt x="17788" y="13979"/>
                </a:lnTo>
                <a:lnTo>
                  <a:pt x="15490" y="13979"/>
                </a:lnTo>
                <a:lnTo>
                  <a:pt x="17788" y="5791"/>
                </a:lnTo>
                <a:close/>
                <a:moveTo>
                  <a:pt x="18114" y="5791"/>
                </a:moveTo>
                <a:lnTo>
                  <a:pt x="20412" y="13979"/>
                </a:lnTo>
                <a:lnTo>
                  <a:pt x="18114" y="13979"/>
                </a:lnTo>
                <a:lnTo>
                  <a:pt x="18114" y="5791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Freccia 5"/>
          <p:cNvSpPr/>
          <p:nvPr/>
        </p:nvSpPr>
        <p:spPr>
          <a:xfrm>
            <a:off x="7266067" y="7964907"/>
            <a:ext cx="1856047" cy="1903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SHUFFLE"/>
          <p:cNvSpPr txBox="1"/>
          <p:nvPr/>
        </p:nvSpPr>
        <p:spPr>
          <a:xfrm>
            <a:off x="6933292" y="6583680"/>
            <a:ext cx="252762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750">
                <a:solidFill>
                  <a:srgbClr val="000000"/>
                </a:solidFill>
              </a:defRPr>
            </a:lvl1pPr>
          </a:lstStyle>
          <a:p>
            <a:r>
              <a:t>SHUFFLE</a:t>
            </a:r>
          </a:p>
        </p:txBody>
      </p:sp>
      <p:sp>
        <p:nvSpPr>
          <p:cNvPr id="44" name="RANDOM UNDER SAMPLING"/>
          <p:cNvSpPr txBox="1"/>
          <p:nvPr/>
        </p:nvSpPr>
        <p:spPr>
          <a:xfrm>
            <a:off x="15795682" y="6583680"/>
            <a:ext cx="739597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750">
                <a:solidFill>
                  <a:srgbClr val="000000"/>
                </a:solidFill>
              </a:defRPr>
            </a:lvl1pPr>
          </a:lstStyle>
          <a:p>
            <a:r>
              <a:t>RANDOM UNDER SAMPLING</a:t>
            </a:r>
          </a:p>
        </p:txBody>
      </p:sp>
      <p:sp>
        <p:nvSpPr>
          <p:cNvPr id="45" name="SPLIT"/>
          <p:cNvSpPr txBox="1"/>
          <p:nvPr/>
        </p:nvSpPr>
        <p:spPr>
          <a:xfrm>
            <a:off x="11798321" y="6583680"/>
            <a:ext cx="16599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750">
                <a:solidFill>
                  <a:srgbClr val="000000"/>
                </a:solidFill>
              </a:defRPr>
            </a:lvl1pPr>
          </a:lstStyle>
          <a:p>
            <a:r>
              <a:t>SPLIT</a:t>
            </a:r>
          </a:p>
        </p:txBody>
      </p:sp>
      <p:sp>
        <p:nvSpPr>
          <p:cNvPr id="46" name="Forbici"/>
          <p:cNvSpPr/>
          <p:nvPr/>
        </p:nvSpPr>
        <p:spPr>
          <a:xfrm>
            <a:off x="11571950" y="7958693"/>
            <a:ext cx="2103957" cy="190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600" extrusionOk="0">
                <a:moveTo>
                  <a:pt x="7558" y="0"/>
                </a:moveTo>
                <a:cubicBezTo>
                  <a:pt x="6594" y="0"/>
                  <a:pt x="5708" y="535"/>
                  <a:pt x="5187" y="1430"/>
                </a:cubicBezTo>
                <a:cubicBezTo>
                  <a:pt x="4779" y="2130"/>
                  <a:pt x="4642" y="2965"/>
                  <a:pt x="4801" y="3782"/>
                </a:cubicBezTo>
                <a:cubicBezTo>
                  <a:pt x="4959" y="4599"/>
                  <a:pt x="5393" y="5298"/>
                  <a:pt x="6024" y="5750"/>
                </a:cubicBezTo>
                <a:cubicBezTo>
                  <a:pt x="6171" y="5856"/>
                  <a:pt x="6329" y="5946"/>
                  <a:pt x="6494" y="6021"/>
                </a:cubicBezTo>
                <a:lnTo>
                  <a:pt x="6531" y="6043"/>
                </a:lnTo>
                <a:lnTo>
                  <a:pt x="8917" y="7674"/>
                </a:lnTo>
                <a:lnTo>
                  <a:pt x="9567" y="10332"/>
                </a:lnTo>
                <a:lnTo>
                  <a:pt x="7116" y="10766"/>
                </a:lnTo>
                <a:lnTo>
                  <a:pt x="4762" y="8996"/>
                </a:lnTo>
                <a:cubicBezTo>
                  <a:pt x="4633" y="8859"/>
                  <a:pt x="4494" y="8735"/>
                  <a:pt x="4347" y="8630"/>
                </a:cubicBezTo>
                <a:cubicBezTo>
                  <a:pt x="3876" y="8292"/>
                  <a:pt x="3345" y="8133"/>
                  <a:pt x="2821" y="8133"/>
                </a:cubicBezTo>
                <a:cubicBezTo>
                  <a:pt x="1896" y="8133"/>
                  <a:pt x="989" y="8636"/>
                  <a:pt x="451" y="9560"/>
                </a:cubicBezTo>
                <a:cubicBezTo>
                  <a:pt x="43" y="10260"/>
                  <a:pt x="-94" y="11096"/>
                  <a:pt x="64" y="11913"/>
                </a:cubicBezTo>
                <a:cubicBezTo>
                  <a:pt x="223" y="12730"/>
                  <a:pt x="658" y="13429"/>
                  <a:pt x="1289" y="13881"/>
                </a:cubicBezTo>
                <a:cubicBezTo>
                  <a:pt x="2594" y="14816"/>
                  <a:pt x="4341" y="14400"/>
                  <a:pt x="5184" y="12953"/>
                </a:cubicBezTo>
                <a:cubicBezTo>
                  <a:pt x="5255" y="12830"/>
                  <a:pt x="5321" y="12696"/>
                  <a:pt x="5379" y="12558"/>
                </a:cubicBezTo>
                <a:lnTo>
                  <a:pt x="5506" y="12248"/>
                </a:lnTo>
                <a:lnTo>
                  <a:pt x="5755" y="12448"/>
                </a:lnTo>
                <a:cubicBezTo>
                  <a:pt x="6327" y="12907"/>
                  <a:pt x="7269" y="12731"/>
                  <a:pt x="7279" y="12729"/>
                </a:cubicBezTo>
                <a:lnTo>
                  <a:pt x="7316" y="12726"/>
                </a:lnTo>
                <a:lnTo>
                  <a:pt x="12082" y="12582"/>
                </a:lnTo>
                <a:lnTo>
                  <a:pt x="12682" y="12569"/>
                </a:lnTo>
                <a:lnTo>
                  <a:pt x="12680" y="12563"/>
                </a:lnTo>
                <a:lnTo>
                  <a:pt x="21506" y="12295"/>
                </a:lnTo>
                <a:cubicBezTo>
                  <a:pt x="20790" y="11514"/>
                  <a:pt x="20217" y="11228"/>
                  <a:pt x="20211" y="11225"/>
                </a:cubicBezTo>
                <a:lnTo>
                  <a:pt x="20169" y="11199"/>
                </a:lnTo>
                <a:cubicBezTo>
                  <a:pt x="19557" y="10730"/>
                  <a:pt x="18046" y="10594"/>
                  <a:pt x="17516" y="10582"/>
                </a:cubicBezTo>
                <a:lnTo>
                  <a:pt x="12692" y="10205"/>
                </a:lnTo>
                <a:lnTo>
                  <a:pt x="11802" y="10233"/>
                </a:lnTo>
                <a:lnTo>
                  <a:pt x="10602" y="7052"/>
                </a:lnTo>
                <a:cubicBezTo>
                  <a:pt x="10511" y="6749"/>
                  <a:pt x="10178" y="5898"/>
                  <a:pt x="9735" y="5603"/>
                </a:cubicBezTo>
                <a:lnTo>
                  <a:pt x="9476" y="5432"/>
                </a:lnTo>
                <a:lnTo>
                  <a:pt x="9675" y="5180"/>
                </a:lnTo>
                <a:cubicBezTo>
                  <a:pt x="9764" y="5066"/>
                  <a:pt x="9846" y="4944"/>
                  <a:pt x="9918" y="4820"/>
                </a:cubicBezTo>
                <a:cubicBezTo>
                  <a:pt x="10761" y="3373"/>
                  <a:pt x="10386" y="1435"/>
                  <a:pt x="9082" y="500"/>
                </a:cubicBezTo>
                <a:cubicBezTo>
                  <a:pt x="8626" y="173"/>
                  <a:pt x="8099" y="0"/>
                  <a:pt x="7558" y="0"/>
                </a:cubicBezTo>
                <a:close/>
                <a:moveTo>
                  <a:pt x="7556" y="939"/>
                </a:moveTo>
                <a:cubicBezTo>
                  <a:pt x="7935" y="939"/>
                  <a:pt x="8304" y="1059"/>
                  <a:pt x="8623" y="1288"/>
                </a:cubicBezTo>
                <a:cubicBezTo>
                  <a:pt x="9065" y="1605"/>
                  <a:pt x="9367" y="2094"/>
                  <a:pt x="9478" y="2666"/>
                </a:cubicBezTo>
                <a:cubicBezTo>
                  <a:pt x="9589" y="3237"/>
                  <a:pt x="9493" y="3822"/>
                  <a:pt x="9208" y="4311"/>
                </a:cubicBezTo>
                <a:cubicBezTo>
                  <a:pt x="8843" y="4937"/>
                  <a:pt x="8223" y="5311"/>
                  <a:pt x="7549" y="5311"/>
                </a:cubicBezTo>
                <a:cubicBezTo>
                  <a:pt x="7170" y="5311"/>
                  <a:pt x="6801" y="5191"/>
                  <a:pt x="6482" y="4962"/>
                </a:cubicBezTo>
                <a:cubicBezTo>
                  <a:pt x="6041" y="4645"/>
                  <a:pt x="5736" y="4156"/>
                  <a:pt x="5626" y="3584"/>
                </a:cubicBezTo>
                <a:cubicBezTo>
                  <a:pt x="5515" y="3013"/>
                  <a:pt x="5612" y="2428"/>
                  <a:pt x="5898" y="1939"/>
                </a:cubicBezTo>
                <a:cubicBezTo>
                  <a:pt x="6262" y="1313"/>
                  <a:pt x="6882" y="939"/>
                  <a:pt x="7556" y="939"/>
                </a:cubicBezTo>
                <a:close/>
                <a:moveTo>
                  <a:pt x="2791" y="9070"/>
                </a:moveTo>
                <a:cubicBezTo>
                  <a:pt x="3178" y="9063"/>
                  <a:pt x="3555" y="9181"/>
                  <a:pt x="3887" y="9419"/>
                </a:cubicBezTo>
                <a:cubicBezTo>
                  <a:pt x="4800" y="10073"/>
                  <a:pt x="5063" y="11429"/>
                  <a:pt x="4473" y="12442"/>
                </a:cubicBezTo>
                <a:cubicBezTo>
                  <a:pt x="4096" y="13089"/>
                  <a:pt x="3462" y="13443"/>
                  <a:pt x="2815" y="13443"/>
                </a:cubicBezTo>
                <a:cubicBezTo>
                  <a:pt x="2448" y="13443"/>
                  <a:pt x="2078" y="13329"/>
                  <a:pt x="1748" y="13093"/>
                </a:cubicBezTo>
                <a:cubicBezTo>
                  <a:pt x="835" y="12438"/>
                  <a:pt x="572" y="11082"/>
                  <a:pt x="1162" y="10069"/>
                </a:cubicBezTo>
                <a:cubicBezTo>
                  <a:pt x="1447" y="9579"/>
                  <a:pt x="1888" y="9242"/>
                  <a:pt x="2403" y="9119"/>
                </a:cubicBezTo>
                <a:cubicBezTo>
                  <a:pt x="2532" y="9088"/>
                  <a:pt x="2662" y="9073"/>
                  <a:pt x="2791" y="9070"/>
                </a:cubicBezTo>
                <a:close/>
                <a:moveTo>
                  <a:pt x="10915" y="10738"/>
                </a:moveTo>
                <a:cubicBezTo>
                  <a:pt x="10966" y="10732"/>
                  <a:pt x="11019" y="10734"/>
                  <a:pt x="11071" y="10744"/>
                </a:cubicBezTo>
                <a:cubicBezTo>
                  <a:pt x="11140" y="10758"/>
                  <a:pt x="11209" y="10786"/>
                  <a:pt x="11272" y="10832"/>
                </a:cubicBezTo>
                <a:cubicBezTo>
                  <a:pt x="11525" y="11013"/>
                  <a:pt x="11597" y="11385"/>
                  <a:pt x="11434" y="11665"/>
                </a:cubicBezTo>
                <a:cubicBezTo>
                  <a:pt x="11271" y="11945"/>
                  <a:pt x="10933" y="12026"/>
                  <a:pt x="10681" y="11846"/>
                </a:cubicBezTo>
                <a:cubicBezTo>
                  <a:pt x="10429" y="11665"/>
                  <a:pt x="10357" y="11291"/>
                  <a:pt x="10520" y="11011"/>
                </a:cubicBezTo>
                <a:cubicBezTo>
                  <a:pt x="10611" y="10853"/>
                  <a:pt x="10759" y="10759"/>
                  <a:pt x="10915" y="10738"/>
                </a:cubicBezTo>
                <a:close/>
                <a:moveTo>
                  <a:pt x="12892" y="13124"/>
                </a:moveTo>
                <a:lnTo>
                  <a:pt x="10607" y="13169"/>
                </a:lnTo>
                <a:lnTo>
                  <a:pt x="10748" y="13544"/>
                </a:lnTo>
                <a:lnTo>
                  <a:pt x="13033" y="18256"/>
                </a:lnTo>
                <a:cubicBezTo>
                  <a:pt x="13267" y="18800"/>
                  <a:pt x="14000" y="20272"/>
                  <a:pt x="14636" y="20698"/>
                </a:cubicBezTo>
                <a:lnTo>
                  <a:pt x="14676" y="20730"/>
                </a:lnTo>
                <a:cubicBezTo>
                  <a:pt x="14681" y="20735"/>
                  <a:pt x="15151" y="21197"/>
                  <a:pt x="16088" y="21600"/>
                </a:cubicBezTo>
                <a:lnTo>
                  <a:pt x="12892" y="13124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" name="Grafico a barre"/>
          <p:cNvSpPr/>
          <p:nvPr/>
        </p:nvSpPr>
        <p:spPr>
          <a:xfrm>
            <a:off x="18488474" y="7673284"/>
            <a:ext cx="2010392" cy="2005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50:50"/>
          <p:cNvSpPr txBox="1"/>
          <p:nvPr/>
        </p:nvSpPr>
        <p:spPr>
          <a:xfrm>
            <a:off x="21103925" y="7811154"/>
            <a:ext cx="1538091" cy="61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r">
              <a:lnSpc>
                <a:spcPts val="3300"/>
              </a:lnSpc>
              <a:defRPr sz="32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t>50:50</a:t>
            </a:r>
          </a:p>
        </p:txBody>
      </p:sp>
      <p:sp>
        <p:nvSpPr>
          <p:cNvPr id="49" name="34:66"/>
          <p:cNvSpPr txBox="1"/>
          <p:nvPr/>
        </p:nvSpPr>
        <p:spPr>
          <a:xfrm>
            <a:off x="21103925" y="8491855"/>
            <a:ext cx="1538091" cy="611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r">
              <a:lnSpc>
                <a:spcPts val="3300"/>
              </a:lnSpc>
              <a:defRPr sz="32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t>34:66</a:t>
            </a:r>
          </a:p>
        </p:txBody>
      </p:sp>
      <p:sp>
        <p:nvSpPr>
          <p:cNvPr id="50" name="25:74"/>
          <p:cNvSpPr txBox="1"/>
          <p:nvPr/>
        </p:nvSpPr>
        <p:spPr>
          <a:xfrm>
            <a:off x="21132708" y="9172556"/>
            <a:ext cx="1538091" cy="611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r">
              <a:lnSpc>
                <a:spcPts val="3300"/>
              </a:lnSpc>
              <a:defRPr sz="32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t>25:74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ogistic Regre"/>
          <p:cNvSpPr txBox="1"/>
          <p:nvPr/>
        </p:nvSpPr>
        <p:spPr>
          <a:xfrm>
            <a:off x="3168119" y="913217"/>
            <a:ext cx="24660122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t>Logistic Regre</a:t>
            </a:r>
          </a:p>
        </p:txBody>
      </p:sp>
      <p:sp>
        <p:nvSpPr>
          <p:cNvPr id="55" name="Logistic Regression"/>
          <p:cNvSpPr txBox="1"/>
          <p:nvPr/>
        </p:nvSpPr>
        <p:spPr>
          <a:xfrm>
            <a:off x="2924280" y="2284608"/>
            <a:ext cx="17680200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t>Logistic Regression</a:t>
            </a:r>
          </a:p>
        </p:txBody>
      </p:sp>
      <p:pic>
        <p:nvPicPr>
          <p:cNvPr id="56" name="logistic_regression.png" descr="logistic_regre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29" y="5427486"/>
            <a:ext cx="14236701" cy="674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rediction"/>
          <p:cNvSpPr txBox="1"/>
          <p:nvPr/>
        </p:nvSpPr>
        <p:spPr>
          <a:xfrm>
            <a:off x="3503400" y="1370417"/>
            <a:ext cx="16339079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t>Prediction</a:t>
            </a:r>
          </a:p>
        </p:txBody>
      </p:sp>
      <p:sp>
        <p:nvSpPr>
          <p:cNvPr id="59" name="Prediction"/>
          <p:cNvSpPr txBox="1"/>
          <p:nvPr/>
        </p:nvSpPr>
        <p:spPr>
          <a:xfrm>
            <a:off x="2018427" y="2525734"/>
            <a:ext cx="21517344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t>Prediction</a:t>
            </a:r>
          </a:p>
        </p:txBody>
      </p:sp>
      <p:sp>
        <p:nvSpPr>
          <p:cNvPr id="60" name="LOGISTIC REGRESSION"/>
          <p:cNvSpPr txBox="1"/>
          <p:nvPr/>
        </p:nvSpPr>
        <p:spPr>
          <a:xfrm>
            <a:off x="2141782" y="1611206"/>
            <a:ext cx="618706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600">
                <a:solidFill>
                  <a:srgbClr val="000000"/>
                </a:solidFill>
              </a:defRPr>
            </a:lvl1pPr>
          </a:lstStyle>
          <a:p>
            <a:r>
              <a:t>LOGISTIC REGRESSION</a:t>
            </a:r>
          </a:p>
        </p:txBody>
      </p:sp>
      <p:pic>
        <p:nvPicPr>
          <p:cNvPr id="61" name="Schermata 2022-02-02 alle 23.31.51.png" descr="Schermata 2022-02-02 alle 23.31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005" y="7384989"/>
            <a:ext cx="7001916" cy="2268227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ince the output of the sigmoid function belongs to [0, 1], it can be interpreted as a likelihood, thus the final prediction can be retrieved through a threshold function:"/>
          <p:cNvSpPr txBox="1"/>
          <p:nvPr/>
        </p:nvSpPr>
        <p:spPr>
          <a:xfrm>
            <a:off x="2214014" y="5225861"/>
            <a:ext cx="19144938" cy="255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3000"/>
            </a:pPr>
            <a:r>
              <a:t>Since the output of the sigmoid function belongs to [0, 1], it can be interpreted as a likelihood, thus the final prediction can be retrieved through a threshold function: </a:t>
            </a:r>
          </a:p>
          <a:p>
            <a:pPr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Loss"/>
          <p:cNvSpPr txBox="1"/>
          <p:nvPr/>
        </p:nvSpPr>
        <p:spPr>
          <a:xfrm>
            <a:off x="3503400" y="1370417"/>
            <a:ext cx="16339079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t>Loss</a:t>
            </a:r>
          </a:p>
        </p:txBody>
      </p:sp>
      <p:sp>
        <p:nvSpPr>
          <p:cNvPr id="67" name="Loss"/>
          <p:cNvSpPr txBox="1"/>
          <p:nvPr/>
        </p:nvSpPr>
        <p:spPr>
          <a:xfrm>
            <a:off x="2018427" y="2525734"/>
            <a:ext cx="21517344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t>Loss</a:t>
            </a:r>
          </a:p>
        </p:txBody>
      </p:sp>
      <p:sp>
        <p:nvSpPr>
          <p:cNvPr id="68" name="LOGISTIC REGRESSION"/>
          <p:cNvSpPr txBox="1"/>
          <p:nvPr/>
        </p:nvSpPr>
        <p:spPr>
          <a:xfrm>
            <a:off x="2141782" y="1611206"/>
            <a:ext cx="618706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600">
                <a:solidFill>
                  <a:srgbClr val="000000"/>
                </a:solidFill>
              </a:defRPr>
            </a:lvl1pPr>
          </a:lstStyle>
          <a:p>
            <a:r>
              <a:t>LOGISTIC REGRESSION</a:t>
            </a:r>
          </a:p>
        </p:txBody>
      </p:sp>
      <p:sp>
        <p:nvSpPr>
          <p:cNvPr id="69" name="The loss function can be found by applying the maximum likelihood method to p(y|x, w), and then negate the obtained log-likelihood function in order to have a loss function to minimize:"/>
          <p:cNvSpPr txBox="1"/>
          <p:nvPr/>
        </p:nvSpPr>
        <p:spPr>
          <a:xfrm>
            <a:off x="2214014" y="5225861"/>
            <a:ext cx="19144938" cy="324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3000"/>
            </a:pPr>
            <a:r>
              <a:t>The loss function can be found by applying the maximum likelihood method to p(y|x, w), and then negate the obtained log-likelihood function in order to have a loss function to minimize: </a:t>
            </a:r>
          </a:p>
          <a:p>
            <a:pPr>
              <a:lnSpc>
                <a:spcPct val="150000"/>
              </a:lnSpc>
              <a:defRPr sz="3000"/>
            </a:pPr>
            <a:endParaRPr/>
          </a:p>
          <a:p>
            <a:pPr defTabSz="457200">
              <a:spcBef>
                <a:spcPts val="1200"/>
              </a:spcBef>
              <a:defRPr sz="3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70" name="Schermata 2022-02-02 alle 23.31.56.png" descr="Schermata 2022-02-02 alle 23.31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26" y="8135770"/>
            <a:ext cx="12426326" cy="1828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tochastic"/>
          <p:cNvSpPr txBox="1"/>
          <p:nvPr/>
        </p:nvSpPr>
        <p:spPr>
          <a:xfrm>
            <a:off x="3503400" y="1370417"/>
            <a:ext cx="16339079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t>Stochastic </a:t>
            </a:r>
          </a:p>
        </p:txBody>
      </p:sp>
      <p:sp>
        <p:nvSpPr>
          <p:cNvPr id="75" name="Stochastic Gradient Descent"/>
          <p:cNvSpPr txBox="1"/>
          <p:nvPr/>
        </p:nvSpPr>
        <p:spPr>
          <a:xfrm>
            <a:off x="2018427" y="2525734"/>
            <a:ext cx="21517344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0" b="1">
                <a:solidFill>
                  <a:srgbClr val="000000"/>
                </a:solidFill>
              </a:defRPr>
            </a:lvl1pPr>
          </a:lstStyle>
          <a:p>
            <a:r>
              <a:t>Stochastic Gradient Descent </a:t>
            </a:r>
          </a:p>
        </p:txBody>
      </p:sp>
      <p:sp>
        <p:nvSpPr>
          <p:cNvPr id="76" name="LOGISTIC REGRESSION"/>
          <p:cNvSpPr txBox="1"/>
          <p:nvPr/>
        </p:nvSpPr>
        <p:spPr>
          <a:xfrm>
            <a:off x="2141782" y="1611206"/>
            <a:ext cx="618706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spc="600">
                <a:solidFill>
                  <a:srgbClr val="000000"/>
                </a:solidFill>
              </a:defRPr>
            </a:lvl1pPr>
          </a:lstStyle>
          <a:p>
            <a:r>
              <a:t>LOGISTIC REGRESSION</a:t>
            </a:r>
          </a:p>
        </p:txBody>
      </p:sp>
      <p:sp>
        <p:nvSpPr>
          <p:cNvPr id="77" name="It can be minimised through the stochastic gradient descent (SGD) with linear decay of the learning rate…"/>
          <p:cNvSpPr txBox="1"/>
          <p:nvPr/>
        </p:nvSpPr>
        <p:spPr>
          <a:xfrm>
            <a:off x="2214014" y="5225861"/>
            <a:ext cx="19144938" cy="252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3000"/>
            </a:pPr>
            <a:r>
              <a:t>It can be minimised through the stochastic gradient descent (SGD) with linear decay of the learning rate</a:t>
            </a:r>
          </a:p>
          <a:p>
            <a:pPr>
              <a:lnSpc>
                <a:spcPct val="150000"/>
              </a:lnSpc>
              <a:defRPr sz="3000"/>
            </a:pPr>
            <a:r>
              <a:t>to obtain the parameters to use for making the predictions. </a:t>
            </a:r>
          </a:p>
          <a:p>
            <a:pPr>
              <a:lnSpc>
                <a:spcPct val="150000"/>
              </a:lnSpc>
              <a:defRPr sz="2400"/>
            </a:pPr>
            <a:endParaRPr/>
          </a:p>
          <a:p>
            <a:pPr defTabSz="457200">
              <a:spcBef>
                <a:spcPts val="1200"/>
              </a:spcBef>
              <a:defRPr sz="133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200"/>
          </a:p>
        </p:txBody>
      </p:sp>
      <p:pic>
        <p:nvPicPr>
          <p:cNvPr id="78" name="Schermata 2022-02-02 alle 23.39.00.png" descr="Schermata 2022-02-02 alle 23.39.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42" y="7080067"/>
            <a:ext cx="5613256" cy="3299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Schermata 2022-02-02 alle 23.41.20.png" descr="Schermata 2022-02-02 alle 23.41.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009" y="7418440"/>
            <a:ext cx="14035805" cy="2144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ogistic Regre"/>
          <p:cNvSpPr txBox="1"/>
          <p:nvPr/>
        </p:nvSpPr>
        <p:spPr>
          <a:xfrm>
            <a:off x="2653186" y="730336"/>
            <a:ext cx="24660122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3900" b="1">
                <a:solidFill>
                  <a:srgbClr val="F7F7F7"/>
                </a:solidFill>
              </a:defRPr>
            </a:lvl1pPr>
          </a:lstStyle>
          <a:p>
            <a:r>
              <a:rPr lang="it-IT" dirty="0"/>
              <a:t>K-Nearest Neig</a:t>
            </a:r>
            <a:endParaRPr dirty="0"/>
          </a:p>
        </p:txBody>
      </p:sp>
      <p:sp>
        <p:nvSpPr>
          <p:cNvPr id="55" name="Logistic Regression"/>
          <p:cNvSpPr txBox="1"/>
          <p:nvPr/>
        </p:nvSpPr>
        <p:spPr>
          <a:xfrm>
            <a:off x="2924279" y="2284608"/>
            <a:ext cx="19236474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38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K</a:t>
            </a:r>
            <a:r>
              <a:rPr lang="it-IT" dirty="0"/>
              <a:t>-Nearest Neighbours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F28C4D-0624-48F3-85C3-1ECFE0F8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5622798"/>
            <a:ext cx="109632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629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Theme">
  <a:themeElements>
    <a:clrScheme name="Default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515457"/>
      </a:accent6>
      <a:hlink>
        <a:srgbClr val="0000FF"/>
      </a:hlink>
      <a:folHlink>
        <a:srgbClr val="FF00FF"/>
      </a:folHlink>
    </a:clrScheme>
    <a:fontScheme name="Default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515457"/>
      </a:accent6>
      <a:hlink>
        <a:srgbClr val="0000FF"/>
      </a:hlink>
      <a:folHlink>
        <a:srgbClr val="FF00FF"/>
      </a:folHlink>
    </a:clrScheme>
    <a:fontScheme name="Default Theme">
      <a:majorFont>
        <a:latin typeface="Calibri Light"/>
        <a:ea typeface="Calibri Light"/>
        <a:cs typeface="Calibri Light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587</Words>
  <Application>Microsoft Macintosh PowerPoint</Application>
  <PresentationFormat>Personalizzato</PresentationFormat>
  <Paragraphs>92</Paragraphs>
  <Slides>15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3" baseType="lpstr">
      <vt:lpstr>Algerian</vt:lpstr>
      <vt:lpstr>Calibri Light</vt:lpstr>
      <vt:lpstr>Helvetica</vt:lpstr>
      <vt:lpstr>Lato Light</vt:lpstr>
      <vt:lpstr>Montserrat Hairline</vt:lpstr>
      <vt:lpstr>Montserrat Ultra Light</vt:lpstr>
      <vt:lpstr>Times Roman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Margherita Musumeci</cp:lastModifiedBy>
  <cp:revision>2</cp:revision>
  <dcterms:modified xsi:type="dcterms:W3CDTF">2022-02-04T08:51:54Z</dcterms:modified>
</cp:coreProperties>
</file>